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Total pins : 252 / 499 ( 51 % ) </a:t>
            </a:r>
          </a:p>
          <a:p>
            <a:pPr/>
            <a:r>
              <a:t>Total DSP Blocks : 9 / 112 ( 8 % ) </a:t>
            </a:r>
          </a:p>
          <a:p>
            <a:pPr/>
            <a:r>
              <a:t>Total HSSI RX PCSs : 0 / 9 ( 0 % ) </a:t>
            </a:r>
          </a:p>
          <a:p>
            <a:pPr/>
            <a:r>
              <a:t>Total HSSI PMA RX Deserializers : 0 / 9 ( 0 % ) Total HSSI TX PCSs : 0 / 9 ( 0 % ) </a:t>
            </a:r>
          </a:p>
          <a:p>
            <a:pPr/>
            <a:r>
              <a:t>Total HSSI PMA TX Serializers : 0 / 9 ( 0 % ) </a:t>
            </a:r>
          </a:p>
          <a:p>
            <a:pPr/>
            <a:r>
              <a:t>Total PLLs : 2 / 15 ( 13 % ) Total DLLs : 2 / 4 ( 50 % )</a:t>
            </a:r>
          </a:p>
          <a:p>
            <a:pPr/>
            <a:r>
              <a:t>Total virtual pins : 0 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11353800" y="6315393"/>
            <a:ext cx="423822" cy="4470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1353800" y="6315393"/>
            <a:ext cx="423822" cy="4470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353800" y="6315392"/>
            <a:ext cx="423823" cy="447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3"/>
          <p:cNvSpPr/>
          <p:nvPr/>
        </p:nvSpPr>
        <p:spPr>
          <a:xfrm>
            <a:off x="0" y="0"/>
            <a:ext cx="12192001" cy="6943725"/>
          </a:xfrm>
          <a:prstGeom prst="rect">
            <a:avLst/>
          </a:prstGeom>
          <a:solidFill>
            <a:srgbClr val="44546A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31" name="Subtitle 2"/>
          <p:cNvSpPr txBox="1"/>
          <p:nvPr>
            <p:ph type="subTitle" sz="quarter" idx="1"/>
          </p:nvPr>
        </p:nvSpPr>
        <p:spPr>
          <a:xfrm>
            <a:off x="440635" y="5540168"/>
            <a:ext cx="9144001" cy="1403557"/>
          </a:xfrm>
          <a:prstGeom prst="rect">
            <a:avLst/>
          </a:prstGeom>
        </p:spPr>
        <p:txBody>
          <a:bodyPr/>
          <a:lstStyle/>
          <a:p>
            <a:pPr algn="l" defTabSz="896111">
              <a:lnSpc>
                <a:spcPct val="72000"/>
              </a:lnSpc>
              <a:spcBef>
                <a:spcPts val="900"/>
              </a:spcBef>
              <a:defRPr sz="1274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Presented by:</a:t>
            </a:r>
            <a:endParaRPr sz="1960"/>
          </a:p>
          <a:p>
            <a:pPr algn="l" defTabSz="896111">
              <a:lnSpc>
                <a:spcPct val="72000"/>
              </a:lnSpc>
              <a:spcBef>
                <a:spcPts val="900"/>
              </a:spcBef>
              <a:defRPr sz="1274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Alexandre        Riviello</a:t>
            </a:r>
            <a:endParaRPr sz="1568"/>
          </a:p>
          <a:p>
            <a:pPr algn="l" defTabSz="896111">
              <a:lnSpc>
                <a:spcPct val="72000"/>
              </a:lnSpc>
              <a:spcBef>
                <a:spcPts val="900"/>
              </a:spcBef>
              <a:defRPr sz="1274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Nathan           Heraief</a:t>
            </a:r>
            <a:endParaRPr sz="1960"/>
          </a:p>
          <a:p>
            <a:pPr algn="l" defTabSz="896111">
              <a:lnSpc>
                <a:spcPct val="72000"/>
              </a:lnSpc>
              <a:spcBef>
                <a:spcPts val="900"/>
              </a:spcBef>
              <a:defRPr sz="1274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Mohammad Hossein Askari</a:t>
            </a:r>
            <a:endParaRPr sz="1568"/>
          </a:p>
          <a:p>
            <a:pPr defTabSz="896111">
              <a:lnSpc>
                <a:spcPct val="72000"/>
              </a:lnSpc>
              <a:spcBef>
                <a:spcPts val="900"/>
              </a:spcBef>
              <a:defRPr sz="882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</a:t>
            </a:r>
            <a:br/>
          </a:p>
        </p:txBody>
      </p:sp>
      <p:sp>
        <p:nvSpPr>
          <p:cNvPr id="132" name="Title 1"/>
          <p:cNvSpPr txBox="1"/>
          <p:nvPr>
            <p:ph type="ctrTitle"/>
          </p:nvPr>
        </p:nvSpPr>
        <p:spPr>
          <a:xfrm>
            <a:off x="1709322" y="1685157"/>
            <a:ext cx="8773356" cy="2164681"/>
          </a:xfrm>
          <a:prstGeom prst="rect">
            <a:avLst/>
          </a:prstGeom>
        </p:spPr>
        <p:txBody>
          <a:bodyPr/>
          <a:lstStyle/>
          <a:p>
            <a:pPr defTabSz="859536">
              <a:defRPr sz="375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Project Logic Brain : a Binary Neural Networks acceleration</a:t>
            </a:r>
            <a:br/>
          </a:p>
        </p:txBody>
      </p:sp>
      <p:pic>
        <p:nvPicPr>
          <p:cNvPr id="133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rcRect l="0" t="0" r="45237" b="68051"/>
          <a:stretch>
            <a:fillRect/>
          </a:stretch>
        </p:blipFill>
        <p:spPr>
          <a:xfrm rot="798096">
            <a:off x="3876475" y="3906294"/>
            <a:ext cx="4439213" cy="1495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55092" y="19674"/>
            <a:ext cx="3190591" cy="130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3"/>
          <p:cNvSpPr/>
          <p:nvPr/>
        </p:nvSpPr>
        <p:spPr>
          <a:xfrm>
            <a:off x="-12701" y="-508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08" name="Rectangle 16"/>
          <p:cNvSpPr/>
          <p:nvPr/>
        </p:nvSpPr>
        <p:spPr>
          <a:xfrm>
            <a:off x="-12701" y="-25400"/>
            <a:ext cx="12309147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09" name="TextBox 20"/>
          <p:cNvSpPr txBox="1"/>
          <p:nvPr/>
        </p:nvSpPr>
        <p:spPr>
          <a:xfrm>
            <a:off x="505973" y="1542088"/>
            <a:ext cx="947927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Controller Unit:</a:t>
            </a:r>
          </a:p>
        </p:txBody>
      </p:sp>
      <p:sp>
        <p:nvSpPr>
          <p:cNvPr id="210" name="TextBox 17"/>
          <p:cNvSpPr txBox="1"/>
          <p:nvPr/>
        </p:nvSpPr>
        <p:spPr>
          <a:xfrm>
            <a:off x="72978" y="303528"/>
            <a:ext cx="917950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1. Architecture and Features</a:t>
            </a:r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2447" y="1765319"/>
            <a:ext cx="6376618" cy="490776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Box 21"/>
          <p:cNvSpPr txBox="1"/>
          <p:nvPr/>
        </p:nvSpPr>
        <p:spPr>
          <a:xfrm>
            <a:off x="361714" y="2653647"/>
            <a:ext cx="3881370" cy="451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Controller waits for 3 signals (valid_ws, valid_1 and valid_2)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Once these signals are high, it reads all the RAM addresses consecutively within a same layer.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3"/>
          <p:cNvSpPr/>
          <p:nvPr/>
        </p:nvSpPr>
        <p:spPr>
          <a:xfrm>
            <a:off x="-12700" y="-25400"/>
            <a:ext cx="12309145" cy="6943725"/>
          </a:xfrm>
          <a:prstGeom prst="rect">
            <a:avLst/>
          </a:prstGeom>
          <a:solidFill>
            <a:schemeClr val="accent3">
              <a:lumOff val="8823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17" name="Rectangle 16"/>
          <p:cNvSpPr/>
          <p:nvPr/>
        </p:nvSpPr>
        <p:spPr>
          <a:xfrm>
            <a:off x="-12701" y="-25400"/>
            <a:ext cx="12309147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21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2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extBox 17"/>
          <p:cNvSpPr txBox="1"/>
          <p:nvPr/>
        </p:nvSpPr>
        <p:spPr>
          <a:xfrm>
            <a:off x="106846" y="303530"/>
            <a:ext cx="987421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2.Simulation and Verification</a:t>
            </a:r>
          </a:p>
        </p:txBody>
      </p:sp>
      <p:sp>
        <p:nvSpPr>
          <p:cNvPr id="220" name="TextBox 13"/>
          <p:cNvSpPr txBox="1"/>
          <p:nvPr/>
        </p:nvSpPr>
        <p:spPr>
          <a:xfrm>
            <a:off x="271531" y="1460712"/>
            <a:ext cx="5670292" cy="1559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Cost (time and money) of fixing a bug over time (image from internsix)</a:t>
            </a:r>
          </a:p>
        </p:txBody>
      </p:sp>
      <p:sp>
        <p:nvSpPr>
          <p:cNvPr id="221" name="Slide Number Placeholder 15"/>
          <p:cNvSpPr txBox="1"/>
          <p:nvPr>
            <p:ph type="sldNum" sz="quarter" idx="2"/>
          </p:nvPr>
        </p:nvSpPr>
        <p:spPr>
          <a:xfrm>
            <a:off x="11309294" y="6322792"/>
            <a:ext cx="423824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Verification Cost.png" descr="Verification Co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9283" y="1176899"/>
            <a:ext cx="7612747" cy="5507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 3"/>
          <p:cNvSpPr/>
          <p:nvPr/>
        </p:nvSpPr>
        <p:spPr>
          <a:xfrm>
            <a:off x="-12700" y="-25400"/>
            <a:ext cx="12309145" cy="6943725"/>
          </a:xfrm>
          <a:prstGeom prst="rect">
            <a:avLst/>
          </a:prstGeom>
          <a:solidFill>
            <a:schemeClr val="accent3">
              <a:lumOff val="8823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25" name="Rectangle 16"/>
          <p:cNvSpPr/>
          <p:nvPr/>
        </p:nvSpPr>
        <p:spPr>
          <a:xfrm>
            <a:off x="-12701" y="-25400"/>
            <a:ext cx="12309147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22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2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Box 17"/>
          <p:cNvSpPr txBox="1"/>
          <p:nvPr/>
        </p:nvSpPr>
        <p:spPr>
          <a:xfrm>
            <a:off x="106846" y="303530"/>
            <a:ext cx="987421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2.Simulation and Verification</a:t>
            </a:r>
          </a:p>
        </p:txBody>
      </p:sp>
      <p:sp>
        <p:nvSpPr>
          <p:cNvPr id="228" name="TextBox 13"/>
          <p:cNvSpPr txBox="1"/>
          <p:nvPr/>
        </p:nvSpPr>
        <p:spPr>
          <a:xfrm>
            <a:off x="271531" y="1524212"/>
            <a:ext cx="8631437" cy="812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74315" indent="-374315"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Verification and validation in FPGA design is a crucial step.</a:t>
            </a:r>
          </a:p>
          <a:p>
            <a:pPr marL="374315" indent="-374315"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We splitted the verification into following steps:</a:t>
            </a:r>
          </a:p>
          <a:p>
            <a:pPr lvl="1" marL="882315" indent="-374315"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Writing test bench for every module (unit test)</a:t>
            </a:r>
          </a:p>
          <a:p>
            <a:pPr lvl="1" marL="882315" indent="-374315"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Writing System level test bench to verify the integration</a:t>
            </a:r>
          </a:p>
          <a:p>
            <a:pPr lvl="1" marL="882315" indent="-374315"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Writing software models to test the simulation results</a:t>
            </a:r>
          </a:p>
          <a:p>
            <a:pPr lvl="1" marL="882315" indent="-374315"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1" marL="882315" indent="-374315">
              <a:buSzPct val="100000"/>
              <a:buAutoNum type="arabicPeriod" startAt="5"/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1" marL="882315" indent="-374315">
              <a:buSzPct val="100000"/>
              <a:buAutoNum type="arabicPeriod" startAt="6"/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1" marL="882315" indent="-374315">
              <a:lnSpc>
                <a:spcPct val="200000"/>
              </a:lnSpc>
              <a:buSzPct val="100000"/>
              <a:buAutoNum type="arabicPeriod" startAt="7"/>
              <a:defRPr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pic>
        <p:nvPicPr>
          <p:cNvPr id="229" name="Verification_Flow.png" descr="Verification_Fl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5616" y="1237523"/>
            <a:ext cx="3190592" cy="543065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lide Number Placeholder 15"/>
          <p:cNvSpPr txBox="1"/>
          <p:nvPr>
            <p:ph type="sldNum" sz="quarter" idx="2"/>
          </p:nvPr>
        </p:nvSpPr>
        <p:spPr>
          <a:xfrm>
            <a:off x="11309294" y="6322792"/>
            <a:ext cx="423824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3"/>
          <p:cNvSpPr/>
          <p:nvPr/>
        </p:nvSpPr>
        <p:spPr>
          <a:xfrm>
            <a:off x="-12700" y="-25400"/>
            <a:ext cx="12309145" cy="6943725"/>
          </a:xfrm>
          <a:prstGeom prst="rect">
            <a:avLst/>
          </a:prstGeom>
          <a:solidFill>
            <a:schemeClr val="accent3">
              <a:lumOff val="8823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33" name="Rectangle 16"/>
          <p:cNvSpPr/>
          <p:nvPr/>
        </p:nvSpPr>
        <p:spPr>
          <a:xfrm>
            <a:off x="1" y="0"/>
            <a:ext cx="12192001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2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2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Box 17"/>
          <p:cNvSpPr txBox="1"/>
          <p:nvPr/>
        </p:nvSpPr>
        <p:spPr>
          <a:xfrm>
            <a:off x="106846" y="303530"/>
            <a:ext cx="987421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2.Simulation and Verification</a:t>
            </a:r>
          </a:p>
        </p:txBody>
      </p:sp>
      <p:sp>
        <p:nvSpPr>
          <p:cNvPr id="236" name="TextBox 13"/>
          <p:cNvSpPr txBox="1"/>
          <p:nvPr/>
        </p:nvSpPr>
        <p:spPr>
          <a:xfrm>
            <a:off x="271531" y="1524212"/>
            <a:ext cx="8631437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Verification of Neural Core</a:t>
            </a:r>
          </a:p>
          <a:p>
            <a:pPr lvl="1" marL="882315" indent="-374315">
              <a:buSzPct val="100000"/>
              <a:buAutoNum type="arabicPeriod" startAt="1"/>
            </a:pPr>
          </a:p>
          <a:p>
            <a:pPr/>
          </a:p>
          <a:p>
            <a:pPr lvl="1" marL="882315" indent="-374315">
              <a:buSzPct val="100000"/>
              <a:buAutoNum type="arabicPeriod" startAt="2"/>
            </a:pPr>
          </a:p>
          <a:p>
            <a:pPr lvl="1" marL="882315" indent="-374315">
              <a:lnSpc>
                <a:spcPct val="200000"/>
              </a:lnSpc>
              <a:buSzPct val="100000"/>
              <a:buAutoNum type="arabicPeriod" startAt="3"/>
            </a:pPr>
          </a:p>
        </p:txBody>
      </p:sp>
      <p:pic>
        <p:nvPicPr>
          <p:cNvPr id="237" name="Verification Process.png" descr="Verification Proce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7379" y="1347249"/>
            <a:ext cx="8468044" cy="573221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 Placeholder 15"/>
          <p:cNvSpPr txBox="1"/>
          <p:nvPr>
            <p:ph type="sldNum" sz="quarter" idx="2"/>
          </p:nvPr>
        </p:nvSpPr>
        <p:spPr>
          <a:xfrm>
            <a:off x="11350063" y="6316554"/>
            <a:ext cx="423824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3"/>
          <p:cNvSpPr/>
          <p:nvPr/>
        </p:nvSpPr>
        <p:spPr>
          <a:xfrm>
            <a:off x="-12700" y="-25400"/>
            <a:ext cx="12309145" cy="6943725"/>
          </a:xfrm>
          <a:prstGeom prst="rect">
            <a:avLst/>
          </a:prstGeom>
          <a:solidFill>
            <a:schemeClr val="accent3">
              <a:lumOff val="8823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41" name="Rectangle 16"/>
          <p:cNvSpPr/>
          <p:nvPr/>
        </p:nvSpPr>
        <p:spPr>
          <a:xfrm>
            <a:off x="1" y="0"/>
            <a:ext cx="12192001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42" name="TextBox 17"/>
          <p:cNvSpPr txBox="1"/>
          <p:nvPr/>
        </p:nvSpPr>
        <p:spPr>
          <a:xfrm>
            <a:off x="72979" y="303529"/>
            <a:ext cx="955406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2.Simulation and Verification</a:t>
            </a:r>
          </a:p>
        </p:txBody>
      </p:sp>
      <p:pic>
        <p:nvPicPr>
          <p:cNvPr id="24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2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We did a lot of scripting and simulation!"/>
          <p:cNvSpPr txBox="1"/>
          <p:nvPr/>
        </p:nvSpPr>
        <p:spPr>
          <a:xfrm>
            <a:off x="312568" y="1519554"/>
            <a:ext cx="885332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We did a lot of scripting and simulation!</a:t>
            </a:r>
          </a:p>
        </p:txBody>
      </p:sp>
      <p:sp>
        <p:nvSpPr>
          <p:cNvPr id="245" name="Slide Number Placeholder 15"/>
          <p:cNvSpPr txBox="1"/>
          <p:nvPr>
            <p:ph type="sldNum" sz="quarter" idx="2"/>
          </p:nvPr>
        </p:nvSpPr>
        <p:spPr>
          <a:xfrm>
            <a:off x="11264957" y="6300735"/>
            <a:ext cx="423824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6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9040" y="1783920"/>
            <a:ext cx="6376618" cy="4907768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Line"/>
          <p:cNvSpPr/>
          <p:nvPr/>
        </p:nvSpPr>
        <p:spPr>
          <a:xfrm flipV="1">
            <a:off x="5734932" y="2557778"/>
            <a:ext cx="1270001" cy="1270001"/>
          </a:xfrm>
          <a:prstGeom prst="line">
            <a:avLst/>
          </a:prstGeom>
          <a:ln w="88900">
            <a:solidFill>
              <a:srgbClr val="233B66"/>
            </a:solidFill>
            <a:miter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/>
            </a:pPr>
          </a:p>
        </p:txBody>
      </p:sp>
      <p:sp>
        <p:nvSpPr>
          <p:cNvPr id="248" name="Python model"/>
          <p:cNvSpPr txBox="1"/>
          <p:nvPr/>
        </p:nvSpPr>
        <p:spPr>
          <a:xfrm>
            <a:off x="4520339" y="3948026"/>
            <a:ext cx="20246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Python model</a:t>
            </a:r>
          </a:p>
        </p:txBody>
      </p:sp>
      <p:sp>
        <p:nvSpPr>
          <p:cNvPr id="249" name="Line"/>
          <p:cNvSpPr/>
          <p:nvPr/>
        </p:nvSpPr>
        <p:spPr>
          <a:xfrm flipV="1">
            <a:off x="5432546" y="4445783"/>
            <a:ext cx="1866517" cy="1140319"/>
          </a:xfrm>
          <a:prstGeom prst="line">
            <a:avLst/>
          </a:prstGeom>
          <a:ln w="88900">
            <a:solidFill>
              <a:srgbClr val="233B66"/>
            </a:solidFill>
            <a:miter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/>
            </a:pPr>
          </a:p>
        </p:txBody>
      </p:sp>
      <p:sp>
        <p:nvSpPr>
          <p:cNvPr id="250" name="Python model"/>
          <p:cNvSpPr txBox="1"/>
          <p:nvPr/>
        </p:nvSpPr>
        <p:spPr>
          <a:xfrm>
            <a:off x="3978894" y="5579861"/>
            <a:ext cx="202469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Python model</a:t>
            </a:r>
          </a:p>
        </p:txBody>
      </p:sp>
      <p:sp>
        <p:nvSpPr>
          <p:cNvPr id="251" name="TextBox 21"/>
          <p:cNvSpPr txBox="1"/>
          <p:nvPr/>
        </p:nvSpPr>
        <p:spPr>
          <a:xfrm>
            <a:off x="266801" y="2254248"/>
            <a:ext cx="4258612" cy="3406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Window Slider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Accel Core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Neural Core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VGA output displayer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Test and Simulation harness around Vivado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3"/>
          <p:cNvSpPr/>
          <p:nvPr/>
        </p:nvSpPr>
        <p:spPr>
          <a:xfrm>
            <a:off x="-12700" y="-25400"/>
            <a:ext cx="12309145" cy="6943725"/>
          </a:xfrm>
          <a:prstGeom prst="rect">
            <a:avLst/>
          </a:prstGeom>
          <a:solidFill>
            <a:schemeClr val="accent3">
              <a:lumOff val="8823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54" name="Rectangle 16"/>
          <p:cNvSpPr/>
          <p:nvPr/>
        </p:nvSpPr>
        <p:spPr>
          <a:xfrm>
            <a:off x="1" y="0"/>
            <a:ext cx="12192001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2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extBox 17"/>
          <p:cNvSpPr txBox="1"/>
          <p:nvPr/>
        </p:nvSpPr>
        <p:spPr>
          <a:xfrm>
            <a:off x="106846" y="303530"/>
            <a:ext cx="987421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2.Simulation and Verification</a:t>
            </a:r>
          </a:p>
        </p:txBody>
      </p:sp>
      <p:sp>
        <p:nvSpPr>
          <p:cNvPr id="257" name="TextBox 13"/>
          <p:cNvSpPr txBox="1"/>
          <p:nvPr/>
        </p:nvSpPr>
        <p:spPr>
          <a:xfrm>
            <a:off x="271531" y="1524212"/>
            <a:ext cx="10205471" cy="3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Our Software model generates exactly the same output!</a:t>
            </a:r>
          </a:p>
          <a:p>
            <a:pPr/>
          </a:p>
          <a:p>
            <a:pPr lvl="1" marL="882315" indent="-374315">
              <a:buSzPct val="100000"/>
              <a:buAutoNum type="arabicPeriod" startAt="1"/>
            </a:pPr>
          </a:p>
          <a:p>
            <a:pPr lvl="1" marL="882315" indent="-374315">
              <a:lnSpc>
                <a:spcPct val="200000"/>
              </a:lnSpc>
              <a:buSzPct val="100000"/>
              <a:buAutoNum type="arabicPeriod" startAt="2"/>
            </a:pPr>
          </a:p>
        </p:txBody>
      </p:sp>
      <p:pic>
        <p:nvPicPr>
          <p:cNvPr id="258" name="non_paded.png" descr="non_pad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001" y="4146044"/>
            <a:ext cx="5374495" cy="216111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40 x 40 x 10"/>
          <p:cNvSpPr txBox="1"/>
          <p:nvPr/>
        </p:nvSpPr>
        <p:spPr>
          <a:xfrm>
            <a:off x="1947323" y="3560181"/>
            <a:ext cx="20078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40 x 40 x 10</a:t>
            </a:r>
          </a:p>
        </p:txBody>
      </p:sp>
      <p:pic>
        <p:nvPicPr>
          <p:cNvPr id="260" name="1024.png" descr="10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2008" y="4172501"/>
            <a:ext cx="6196926" cy="216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1024 x 60 x 10"/>
          <p:cNvSpPr txBox="1"/>
          <p:nvPr/>
        </p:nvSpPr>
        <p:spPr>
          <a:xfrm>
            <a:off x="7896545" y="3525687"/>
            <a:ext cx="238081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1024 x 60 x 10</a:t>
            </a:r>
          </a:p>
        </p:txBody>
      </p:sp>
      <p:sp>
        <p:nvSpPr>
          <p:cNvPr id="262" name="Slide Number Placeholder 15"/>
          <p:cNvSpPr txBox="1"/>
          <p:nvPr>
            <p:ph type="sldNum" sz="quarter" idx="2"/>
          </p:nvPr>
        </p:nvSpPr>
        <p:spPr>
          <a:xfrm>
            <a:off x="11233319" y="6330524"/>
            <a:ext cx="423824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 3"/>
          <p:cNvSpPr/>
          <p:nvPr/>
        </p:nvSpPr>
        <p:spPr>
          <a:xfrm>
            <a:off x="-12700" y="-25400"/>
            <a:ext cx="12309145" cy="6943725"/>
          </a:xfrm>
          <a:prstGeom prst="rect">
            <a:avLst/>
          </a:prstGeom>
          <a:solidFill>
            <a:schemeClr val="accent3">
              <a:lumOff val="8823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65" name="Rectangle 16"/>
          <p:cNvSpPr/>
          <p:nvPr/>
        </p:nvSpPr>
        <p:spPr>
          <a:xfrm>
            <a:off x="1" y="0"/>
            <a:ext cx="12192001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2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2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extBox 17"/>
          <p:cNvSpPr txBox="1"/>
          <p:nvPr/>
        </p:nvSpPr>
        <p:spPr>
          <a:xfrm>
            <a:off x="106846" y="303530"/>
            <a:ext cx="987421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2.Simulation and Verification</a:t>
            </a:r>
          </a:p>
        </p:txBody>
      </p:sp>
      <p:sp>
        <p:nvSpPr>
          <p:cNvPr id="268" name="TextBox 13"/>
          <p:cNvSpPr txBox="1"/>
          <p:nvPr/>
        </p:nvSpPr>
        <p:spPr>
          <a:xfrm>
            <a:off x="113343" y="1413480"/>
            <a:ext cx="12057058" cy="2346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Our simulation shows that we can produce 8325 (184*45) pixels in 185ms @ 50MHz (22us per output)</a:t>
            </a:r>
          </a:p>
          <a:p>
            <a:pPr lvl="1" marL="882315" indent="-374315">
              <a:lnSpc>
                <a:spcPct val="200000"/>
              </a:lnSpc>
              <a:buSzPct val="100000"/>
              <a:buAutoNum type="arabicPeriod" startAt="1"/>
            </a:pPr>
          </a:p>
        </p:txBody>
      </p:sp>
      <p:sp>
        <p:nvSpPr>
          <p:cNvPr id="269" name="Slide Number Placeholder 15"/>
          <p:cNvSpPr txBox="1"/>
          <p:nvPr>
            <p:ph type="sldNum" sz="quarter" idx="2"/>
          </p:nvPr>
        </p:nvSpPr>
        <p:spPr>
          <a:xfrm>
            <a:off x="11233319" y="6330524"/>
            <a:ext cx="423824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0" name="Screen Shot 2018-12-03 at 11.02.54 PM.png" descr="Screen Shot 2018-12-03 at 11.02.5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895947"/>
            <a:ext cx="12192001" cy="2905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3"/>
          <p:cNvSpPr/>
          <p:nvPr/>
        </p:nvSpPr>
        <p:spPr>
          <a:xfrm>
            <a:off x="-12700" y="-25400"/>
            <a:ext cx="12309145" cy="6943725"/>
          </a:xfrm>
          <a:prstGeom prst="rect">
            <a:avLst/>
          </a:prstGeom>
          <a:solidFill>
            <a:schemeClr val="accent3">
              <a:lumOff val="8823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73" name="Rectangle 16"/>
          <p:cNvSpPr/>
          <p:nvPr/>
        </p:nvSpPr>
        <p:spPr>
          <a:xfrm>
            <a:off x="1" y="0"/>
            <a:ext cx="12192001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27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2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extBox 17"/>
          <p:cNvSpPr txBox="1"/>
          <p:nvPr/>
        </p:nvSpPr>
        <p:spPr>
          <a:xfrm>
            <a:off x="106846" y="303530"/>
            <a:ext cx="987421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2.Simulation and Verification</a:t>
            </a:r>
          </a:p>
        </p:txBody>
      </p:sp>
      <p:sp>
        <p:nvSpPr>
          <p:cNvPr id="276" name="TextBox 13"/>
          <p:cNvSpPr txBox="1"/>
          <p:nvPr/>
        </p:nvSpPr>
        <p:spPr>
          <a:xfrm>
            <a:off x="113343" y="1413480"/>
            <a:ext cx="12057058" cy="1534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By adding a pipeline in window slider we can achieve around 10% boost</a:t>
            </a:r>
          </a:p>
        </p:txBody>
      </p:sp>
      <p:sp>
        <p:nvSpPr>
          <p:cNvPr id="277" name="Slide Number Placeholder 15"/>
          <p:cNvSpPr txBox="1"/>
          <p:nvPr>
            <p:ph type="sldNum" sz="quarter" idx="2"/>
          </p:nvPr>
        </p:nvSpPr>
        <p:spPr>
          <a:xfrm>
            <a:off x="11233319" y="6330524"/>
            <a:ext cx="423824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8" name="Screen Shot 2018-12-03 at 11.11.02 PM.png" descr="Screen Shot 2018-12-03 at 11.11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053021"/>
            <a:ext cx="12192001" cy="287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angle 3"/>
          <p:cNvSpPr/>
          <p:nvPr/>
        </p:nvSpPr>
        <p:spPr>
          <a:xfrm>
            <a:off x="-12700" y="-25400"/>
            <a:ext cx="12309145" cy="6943725"/>
          </a:xfrm>
          <a:prstGeom prst="rect">
            <a:avLst/>
          </a:prstGeom>
          <a:solidFill>
            <a:schemeClr val="accent3">
              <a:lumOff val="8823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81" name="Rectangle 16"/>
          <p:cNvSpPr/>
          <p:nvPr/>
        </p:nvSpPr>
        <p:spPr>
          <a:xfrm>
            <a:off x="1" y="0"/>
            <a:ext cx="12192001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82" name="TextBox 17"/>
          <p:cNvSpPr txBox="1"/>
          <p:nvPr/>
        </p:nvSpPr>
        <p:spPr>
          <a:xfrm>
            <a:off x="72979" y="303529"/>
            <a:ext cx="955406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2.Simulation and Verification</a:t>
            </a:r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2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Demo!"/>
          <p:cNvSpPr txBox="1"/>
          <p:nvPr/>
        </p:nvSpPr>
        <p:spPr>
          <a:xfrm>
            <a:off x="4868386" y="3307079"/>
            <a:ext cx="2542938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Demo!</a:t>
            </a:r>
          </a:p>
        </p:txBody>
      </p:sp>
      <p:sp>
        <p:nvSpPr>
          <p:cNvPr id="285" name="Slide Number Placeholder 15"/>
          <p:cNvSpPr txBox="1"/>
          <p:nvPr>
            <p:ph type="sldNum" sz="quarter" idx="2"/>
          </p:nvPr>
        </p:nvSpPr>
        <p:spPr>
          <a:xfrm>
            <a:off x="11264957" y="6300735"/>
            <a:ext cx="423824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 3"/>
          <p:cNvSpPr/>
          <p:nvPr/>
        </p:nvSpPr>
        <p:spPr>
          <a:xfrm>
            <a:off x="-12700" y="-25400"/>
            <a:ext cx="12309145" cy="6943725"/>
          </a:xfrm>
          <a:prstGeom prst="rect">
            <a:avLst/>
          </a:prstGeom>
          <a:solidFill>
            <a:schemeClr val="accent3">
              <a:lumOff val="8823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88" name="Rectangle 16"/>
          <p:cNvSpPr/>
          <p:nvPr/>
        </p:nvSpPr>
        <p:spPr>
          <a:xfrm>
            <a:off x="1" y="0"/>
            <a:ext cx="12192001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89" name="TextBox 17"/>
          <p:cNvSpPr txBox="1"/>
          <p:nvPr/>
        </p:nvSpPr>
        <p:spPr>
          <a:xfrm>
            <a:off x="72979" y="303529"/>
            <a:ext cx="955406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2.Simulation and Verification</a:t>
            </a:r>
          </a:p>
        </p:txBody>
      </p:sp>
      <p:pic>
        <p:nvPicPr>
          <p:cNvPr id="29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2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niffer.png" descr="Sniff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9291" y="2556232"/>
            <a:ext cx="5833430" cy="39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extBox 13"/>
          <p:cNvSpPr txBox="1"/>
          <p:nvPr/>
        </p:nvSpPr>
        <p:spPr>
          <a:xfrm>
            <a:off x="271531" y="1524212"/>
            <a:ext cx="7068094" cy="484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>
              <a:lnSpc>
                <a:spcPct val="20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For validation, we used the second Nios as a packet Sniffer to report all transaction to the ram. This helped us to know what values are being written to the RAM module</a:t>
            </a:r>
          </a:p>
        </p:txBody>
      </p:sp>
      <p:sp>
        <p:nvSpPr>
          <p:cNvPr id="293" name="Slide Number Placeholder 15"/>
          <p:cNvSpPr txBox="1"/>
          <p:nvPr>
            <p:ph type="sldNum" sz="quarter" idx="2"/>
          </p:nvPr>
        </p:nvSpPr>
        <p:spPr>
          <a:xfrm>
            <a:off x="11328232" y="6332372"/>
            <a:ext cx="423824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137" name="TextBox 20"/>
          <p:cNvSpPr txBox="1"/>
          <p:nvPr/>
        </p:nvSpPr>
        <p:spPr>
          <a:xfrm>
            <a:off x="505975" y="1542088"/>
            <a:ext cx="5689602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Context</a:t>
            </a:r>
            <a:r>
              <a:rPr sz="2400"/>
              <a:t>:</a:t>
            </a:r>
          </a:p>
        </p:txBody>
      </p:sp>
      <p:sp>
        <p:nvSpPr>
          <p:cNvPr id="138" name="TextBox 21"/>
          <p:cNvSpPr txBox="1"/>
          <p:nvPr/>
        </p:nvSpPr>
        <p:spPr>
          <a:xfrm>
            <a:off x="271531" y="2422813"/>
            <a:ext cx="11648938" cy="258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  <a:r>
              <a:t>Goal: Accelerate a neural network inspired algorithm using a hardware/software solution.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  <a:r>
              <a:t>The SocKit board must be used.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  <a:r>
              <a:t>Two potential situations: A 5 minute case and a 24 hour case.</a:t>
            </a:r>
          </a:p>
        </p:txBody>
      </p:sp>
      <p:sp>
        <p:nvSpPr>
          <p:cNvPr id="139" name="Rectangle 16"/>
          <p:cNvSpPr/>
          <p:nvPr/>
        </p:nvSpPr>
        <p:spPr>
          <a:xfrm>
            <a:off x="-1" y="-26361"/>
            <a:ext cx="12309147" cy="1308101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40" name="TextBox 17"/>
          <p:cNvSpPr txBox="1"/>
          <p:nvPr/>
        </p:nvSpPr>
        <p:spPr>
          <a:xfrm>
            <a:off x="72979" y="303528"/>
            <a:ext cx="715010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Introduction</a:t>
            </a:r>
          </a:p>
        </p:txBody>
      </p:sp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353800" y="6315393"/>
            <a:ext cx="263981" cy="44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296" name="TextBox 20"/>
          <p:cNvSpPr txBox="1"/>
          <p:nvPr/>
        </p:nvSpPr>
        <p:spPr>
          <a:xfrm>
            <a:off x="505974" y="1365878"/>
            <a:ext cx="1158464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2400" u="sng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1.  Results</a:t>
            </a:r>
          </a:p>
        </p:txBody>
      </p:sp>
      <p:sp>
        <p:nvSpPr>
          <p:cNvPr id="297" name="Rectangle 16"/>
          <p:cNvSpPr/>
          <p:nvPr/>
        </p:nvSpPr>
        <p:spPr>
          <a:xfrm>
            <a:off x="0" y="0"/>
            <a:ext cx="12192003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98" name="TextBox 17"/>
          <p:cNvSpPr txBox="1"/>
          <p:nvPr/>
        </p:nvSpPr>
        <p:spPr>
          <a:xfrm>
            <a:off x="72979" y="303529"/>
            <a:ext cx="10183129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3.Results/Specs/Problems &amp; Solution</a:t>
            </a:r>
          </a:p>
        </p:txBody>
      </p:sp>
      <p:pic>
        <p:nvPicPr>
          <p:cNvPr id="2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icture 24" descr="Picture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202" y="1883396"/>
            <a:ext cx="5467178" cy="4438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25" descr="Picture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0464" y="1883396"/>
            <a:ext cx="6259348" cy="4438222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extBox 26"/>
          <p:cNvSpPr txBox="1"/>
          <p:nvPr/>
        </p:nvSpPr>
        <p:spPr>
          <a:xfrm>
            <a:off x="2953265" y="2693772"/>
            <a:ext cx="186587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Our result</a:t>
            </a:r>
          </a:p>
        </p:txBody>
      </p:sp>
      <p:sp>
        <p:nvSpPr>
          <p:cNvPr id="303" name="TextBox 33"/>
          <p:cNvSpPr txBox="1"/>
          <p:nvPr/>
        </p:nvSpPr>
        <p:spPr>
          <a:xfrm>
            <a:off x="9160777" y="2536099"/>
            <a:ext cx="2441835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Reference result</a:t>
            </a: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11290525" y="6379396"/>
            <a:ext cx="423822" cy="44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307" name="Rectangle 16"/>
          <p:cNvSpPr/>
          <p:nvPr/>
        </p:nvSpPr>
        <p:spPr>
          <a:xfrm>
            <a:off x="0" y="0"/>
            <a:ext cx="12192003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308" name="TextBox 17"/>
          <p:cNvSpPr txBox="1"/>
          <p:nvPr/>
        </p:nvSpPr>
        <p:spPr>
          <a:xfrm>
            <a:off x="72979" y="303529"/>
            <a:ext cx="10183129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3.Results/Specs/Problems &amp; Solution</a:t>
            </a:r>
          </a:p>
        </p:txBody>
      </p:sp>
      <p:pic>
        <p:nvPicPr>
          <p:cNvPr id="30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extBox 11"/>
          <p:cNvSpPr txBox="1"/>
          <p:nvPr/>
        </p:nvSpPr>
        <p:spPr>
          <a:xfrm>
            <a:off x="318399" y="1648878"/>
            <a:ext cx="826223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2400" u="sng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  Specs : Timing</a:t>
            </a:r>
          </a:p>
        </p:txBody>
      </p:sp>
      <p:sp>
        <p:nvSpPr>
          <p:cNvPr id="311" name="TextBox 12"/>
          <p:cNvSpPr txBox="1"/>
          <p:nvPr/>
        </p:nvSpPr>
        <p:spPr>
          <a:xfrm>
            <a:off x="194468" y="2704746"/>
            <a:ext cx="5484814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b="1" sz="2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Time to load weights  and bias:</a:t>
            </a:r>
          </a:p>
        </p:txBody>
      </p:sp>
      <p:sp>
        <p:nvSpPr>
          <p:cNvPr id="312" name="TextBox 13"/>
          <p:cNvSpPr txBox="1"/>
          <p:nvPr/>
        </p:nvSpPr>
        <p:spPr>
          <a:xfrm>
            <a:off x="6093617" y="2643191"/>
            <a:ext cx="722991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b="1" sz="2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Time  to calculate worst scenario :</a:t>
            </a:r>
          </a:p>
        </p:txBody>
      </p:sp>
      <p:sp>
        <p:nvSpPr>
          <p:cNvPr id="313" name="TextBox 14"/>
          <p:cNvSpPr txBox="1"/>
          <p:nvPr/>
        </p:nvSpPr>
        <p:spPr>
          <a:xfrm>
            <a:off x="495128" y="3865429"/>
            <a:ext cx="5391324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00000"/>
              </a:lnSpc>
              <a:defRPr sz="13800">
                <a:latin typeface="Consolas"/>
                <a:ea typeface="Consolas"/>
                <a:cs typeface="Consolas"/>
                <a:sym typeface="Consolas"/>
              </a:defRPr>
            </a:pPr>
            <a:r>
              <a:t>335</a:t>
            </a:r>
            <a:r>
              <a:rPr sz="8000"/>
              <a:t>ms</a:t>
            </a:r>
          </a:p>
        </p:txBody>
      </p:sp>
      <p:sp>
        <p:nvSpPr>
          <p:cNvPr id="314" name="TextBox 15"/>
          <p:cNvSpPr txBox="1"/>
          <p:nvPr/>
        </p:nvSpPr>
        <p:spPr>
          <a:xfrm>
            <a:off x="6611888" y="3929531"/>
            <a:ext cx="5175828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00000"/>
              </a:lnSpc>
              <a:defRPr sz="13800">
                <a:latin typeface="Consolas"/>
                <a:ea typeface="Consolas"/>
                <a:cs typeface="Consolas"/>
                <a:sym typeface="Consolas"/>
              </a:defRPr>
            </a:pPr>
            <a:r>
              <a:t>256</a:t>
            </a:r>
            <a:r>
              <a:rPr sz="9600"/>
              <a:t>ms</a:t>
            </a:r>
          </a:p>
        </p:txBody>
      </p:sp>
      <p:sp>
        <p:nvSpPr>
          <p:cNvPr id="315" name="Straight Connector 2"/>
          <p:cNvSpPr/>
          <p:nvPr/>
        </p:nvSpPr>
        <p:spPr>
          <a:xfrm flipH="1">
            <a:off x="5886448" y="2422745"/>
            <a:ext cx="1" cy="4492405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defRPr sz="1800"/>
            </a:pP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319" name="Rectangle 16"/>
          <p:cNvSpPr/>
          <p:nvPr/>
        </p:nvSpPr>
        <p:spPr>
          <a:xfrm>
            <a:off x="0" y="0"/>
            <a:ext cx="12192003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320" name="TextBox 17"/>
          <p:cNvSpPr txBox="1"/>
          <p:nvPr/>
        </p:nvSpPr>
        <p:spPr>
          <a:xfrm>
            <a:off x="72979" y="303529"/>
            <a:ext cx="10183129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3.Results/Specs/Problems &amp; Solution</a:t>
            </a:r>
          </a:p>
        </p:txBody>
      </p:sp>
      <p:pic>
        <p:nvPicPr>
          <p:cNvPr id="32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TextBox 17"/>
          <p:cNvSpPr txBox="1"/>
          <p:nvPr/>
        </p:nvSpPr>
        <p:spPr>
          <a:xfrm>
            <a:off x="319708" y="1804431"/>
            <a:ext cx="826223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2400" u="sng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2.  Specs : Resource consumed</a:t>
            </a:r>
          </a:p>
        </p:txBody>
      </p:sp>
      <p:sp>
        <p:nvSpPr>
          <p:cNvPr id="323" name="TextBox 7"/>
          <p:cNvSpPr txBox="1"/>
          <p:nvPr/>
        </p:nvSpPr>
        <p:spPr>
          <a:xfrm>
            <a:off x="319708" y="2578092"/>
            <a:ext cx="11452866" cy="352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i="1" sz="2500">
                <a:latin typeface="Consolas"/>
                <a:ea typeface="Consolas"/>
                <a:cs typeface="Consolas"/>
                <a:sym typeface="Consolas"/>
              </a:defRPr>
            </a:pPr>
            <a:r>
              <a:t>Logic utilization (in ALMs) :</a:t>
            </a:r>
          </a:p>
          <a:p>
            <a:pPr>
              <a:lnSpc>
                <a:spcPct val="100000"/>
              </a:lnSpc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 			</a:t>
            </a:r>
            <a:r>
              <a:rPr b="1"/>
              <a:t>15,707 / 41,910 	      =&gt; </a:t>
            </a:r>
            <a:r>
              <a:rPr sz="3300">
                <a:solidFill>
                  <a:srgbClr val="FFFFFF"/>
                </a:solidFill>
              </a:rPr>
              <a:t>( 37 % ) </a:t>
            </a:r>
            <a:endParaRPr sz="33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defRPr i="1" sz="2500">
                <a:latin typeface="Consolas"/>
                <a:ea typeface="Consolas"/>
                <a:cs typeface="Consolas"/>
                <a:sym typeface="Consolas"/>
              </a:defRPr>
            </a:pPr>
            <a:r>
              <a:t>Total registers :</a:t>
            </a:r>
          </a:p>
          <a:p>
            <a:pPr>
              <a:lnSpc>
                <a:spcPct val="100000"/>
              </a:lnSpc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 			23762 </a:t>
            </a:r>
          </a:p>
          <a:p>
            <a:pPr>
              <a:lnSpc>
                <a:spcPct val="100000"/>
              </a:lnSpc>
              <a:defRPr i="1" sz="2500">
                <a:latin typeface="Consolas"/>
                <a:ea typeface="Consolas"/>
                <a:cs typeface="Consolas"/>
                <a:sym typeface="Consolas"/>
              </a:defRPr>
            </a:pPr>
            <a:r>
              <a:t>Total block memory bits :</a:t>
            </a:r>
          </a:p>
          <a:p>
            <a:pPr>
              <a:lnSpc>
                <a:spcPct val="100000"/>
              </a:lnSpc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			</a:t>
            </a:r>
            <a:r>
              <a:rPr b="1"/>
              <a:t>3,472,880 / 5,662,720    =&gt; </a:t>
            </a:r>
            <a:r>
              <a:rPr sz="3300">
                <a:solidFill>
                  <a:srgbClr val="FFFFFF"/>
                </a:solidFill>
              </a:rPr>
              <a:t>( 61 %) </a:t>
            </a:r>
            <a:endParaRPr sz="33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defRPr i="1" sz="2500">
                <a:latin typeface="Consolas"/>
                <a:ea typeface="Consolas"/>
                <a:cs typeface="Consolas"/>
                <a:sym typeface="Consolas"/>
              </a:defRPr>
            </a:pPr>
            <a:r>
              <a:t>Total RAM Blocks : </a:t>
            </a:r>
          </a:p>
          <a:p>
            <a:pPr>
              <a:lnSpc>
                <a:spcPct val="100000"/>
              </a:lnSpc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			</a:t>
            </a:r>
            <a:r>
              <a:rPr b="1"/>
              <a:t>459 / 553 		      =&gt; </a:t>
            </a:r>
            <a:r>
              <a:rPr sz="3300">
                <a:solidFill>
                  <a:srgbClr val="FFFFFF"/>
                </a:solidFill>
              </a:rPr>
              <a:t>( 83 % ) 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329" name="TextBox 20"/>
          <p:cNvSpPr txBox="1"/>
          <p:nvPr/>
        </p:nvSpPr>
        <p:spPr>
          <a:xfrm>
            <a:off x="505974" y="1542088"/>
            <a:ext cx="1158464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2400" u="sng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3.  Problems and Solution </a:t>
            </a:r>
          </a:p>
        </p:txBody>
      </p:sp>
      <p:sp>
        <p:nvSpPr>
          <p:cNvPr id="330" name="Rectangle 16"/>
          <p:cNvSpPr/>
          <p:nvPr/>
        </p:nvSpPr>
        <p:spPr>
          <a:xfrm>
            <a:off x="0" y="0"/>
            <a:ext cx="12192003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31" name="TextBox 17"/>
          <p:cNvSpPr txBox="1"/>
          <p:nvPr/>
        </p:nvSpPr>
        <p:spPr>
          <a:xfrm>
            <a:off x="72979" y="303529"/>
            <a:ext cx="10183129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3.Results/Specs/Problems &amp; Solution</a:t>
            </a:r>
          </a:p>
        </p:txBody>
      </p:sp>
      <p:pic>
        <p:nvPicPr>
          <p:cNvPr id="33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2" name="Diagram 1"/>
          <p:cNvGrpSpPr/>
          <p:nvPr/>
        </p:nvGrpSpPr>
        <p:grpSpPr>
          <a:xfrm>
            <a:off x="2073258" y="2853958"/>
            <a:ext cx="8075395" cy="1153628"/>
            <a:chOff x="0" y="0"/>
            <a:chExt cx="8075393" cy="1153626"/>
          </a:xfrm>
        </p:grpSpPr>
        <p:grpSp>
          <p:nvGrpSpPr>
            <p:cNvPr id="335" name="Group"/>
            <p:cNvGrpSpPr/>
            <p:nvPr/>
          </p:nvGrpSpPr>
          <p:grpSpPr>
            <a:xfrm>
              <a:off x="0" y="0"/>
              <a:ext cx="2884069" cy="1153627"/>
              <a:chOff x="0" y="0"/>
              <a:chExt cx="2884068" cy="1153626"/>
            </a:xfrm>
          </p:grpSpPr>
          <p:sp>
            <p:nvSpPr>
              <p:cNvPr id="333" name="Chevron"/>
              <p:cNvSpPr/>
              <p:nvPr/>
            </p:nvSpPr>
            <p:spPr>
              <a:xfrm>
                <a:off x="0" y="0"/>
                <a:ext cx="2884069" cy="1153627"/>
              </a:xfrm>
              <a:prstGeom prst="chevron">
                <a:avLst>
                  <a:gd name="adj" fmla="val 50000"/>
                </a:avLst>
              </a:prstGeom>
              <a:solidFill>
                <a:srgbClr val="FFFFFF"/>
              </a:solidFill>
              <a:ln w="25400" cap="flat">
                <a:solidFill>
                  <a:srgbClr val="3D67B1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4" name="Input can have different size"/>
              <p:cNvSpPr txBox="1"/>
              <p:nvPr/>
            </p:nvSpPr>
            <p:spPr>
              <a:xfrm>
                <a:off x="576814" y="286046"/>
                <a:ext cx="1730443" cy="5815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>
                <a:lvl1pPr algn="ctr" defTabSz="844550">
                  <a:lnSpc>
                    <a:spcPct val="90000"/>
                  </a:lnSpc>
                  <a:spcBef>
                    <a:spcPts val="700"/>
                  </a:spcBef>
                  <a:defRPr sz="1900"/>
                </a:lvl1pPr>
              </a:lstStyle>
              <a:p>
                <a:pPr/>
                <a:r>
                  <a:t>Input can have different size</a:t>
                </a:r>
              </a:p>
            </p:txBody>
          </p:sp>
        </p:grpSp>
        <p:grpSp>
          <p:nvGrpSpPr>
            <p:cNvPr id="338" name="Group"/>
            <p:cNvGrpSpPr/>
            <p:nvPr/>
          </p:nvGrpSpPr>
          <p:grpSpPr>
            <a:xfrm>
              <a:off x="2595662" y="0"/>
              <a:ext cx="2884070" cy="1153627"/>
              <a:chOff x="0" y="0"/>
              <a:chExt cx="2884068" cy="1153626"/>
            </a:xfrm>
          </p:grpSpPr>
          <p:sp>
            <p:nvSpPr>
              <p:cNvPr id="336" name="Chevron"/>
              <p:cNvSpPr/>
              <p:nvPr/>
            </p:nvSpPr>
            <p:spPr>
              <a:xfrm>
                <a:off x="0" y="0"/>
                <a:ext cx="2884069" cy="1153627"/>
              </a:xfrm>
              <a:prstGeom prst="chevron">
                <a:avLst>
                  <a:gd name="adj" fmla="val 50000"/>
                </a:avLst>
              </a:prstGeom>
              <a:solidFill>
                <a:srgbClr val="FFFFFF"/>
              </a:solidFill>
              <a:ln w="25400" cap="flat">
                <a:solidFill>
                  <a:srgbClr val="3D67B1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7" name="Preprocess the input"/>
              <p:cNvSpPr txBox="1"/>
              <p:nvPr/>
            </p:nvSpPr>
            <p:spPr>
              <a:xfrm>
                <a:off x="576814" y="286046"/>
                <a:ext cx="1730443" cy="5815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>
                <a:lvl1pPr algn="ctr" defTabSz="844550">
                  <a:lnSpc>
                    <a:spcPct val="90000"/>
                  </a:lnSpc>
                  <a:spcBef>
                    <a:spcPts val="700"/>
                  </a:spcBef>
                  <a:defRPr sz="1900"/>
                </a:lvl1pPr>
              </a:lstStyle>
              <a:p>
                <a:pPr/>
                <a:r>
                  <a:t>Preprocess the input</a:t>
                </a:r>
              </a:p>
            </p:txBody>
          </p:sp>
        </p:grpSp>
        <p:grpSp>
          <p:nvGrpSpPr>
            <p:cNvPr id="341" name="Group"/>
            <p:cNvGrpSpPr/>
            <p:nvPr/>
          </p:nvGrpSpPr>
          <p:grpSpPr>
            <a:xfrm>
              <a:off x="5191324" y="0"/>
              <a:ext cx="2884070" cy="1153627"/>
              <a:chOff x="0" y="0"/>
              <a:chExt cx="2884068" cy="1153626"/>
            </a:xfrm>
          </p:grpSpPr>
          <p:sp>
            <p:nvSpPr>
              <p:cNvPr id="339" name="Chevron"/>
              <p:cNvSpPr/>
              <p:nvPr/>
            </p:nvSpPr>
            <p:spPr>
              <a:xfrm>
                <a:off x="0" y="0"/>
                <a:ext cx="2884069" cy="1153627"/>
              </a:xfrm>
              <a:prstGeom prst="chevron">
                <a:avLst>
                  <a:gd name="adj" fmla="val 50000"/>
                </a:avLst>
              </a:prstGeom>
              <a:solidFill>
                <a:srgbClr val="FFFFFF"/>
              </a:solidFill>
              <a:ln w="25400" cap="flat">
                <a:solidFill>
                  <a:srgbClr val="3D67B1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0" name="Zero Padding the input to max size (200x60)"/>
              <p:cNvSpPr txBox="1"/>
              <p:nvPr/>
            </p:nvSpPr>
            <p:spPr>
              <a:xfrm>
                <a:off x="576814" y="34586"/>
                <a:ext cx="1730443" cy="10844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>
                <a:lvl1pPr algn="ctr" defTabSz="844550">
                  <a:lnSpc>
                    <a:spcPct val="90000"/>
                  </a:lnSpc>
                  <a:spcBef>
                    <a:spcPts val="700"/>
                  </a:spcBef>
                  <a:defRPr sz="1900"/>
                </a:lvl1pPr>
              </a:lstStyle>
              <a:p>
                <a:pPr/>
                <a:r>
                  <a:t>Zero Padding the input to max size (200x60)</a:t>
                </a:r>
              </a:p>
            </p:txBody>
          </p:sp>
        </p:grpSp>
      </p:grpSp>
      <p:sp>
        <p:nvSpPr>
          <p:cNvPr id="343" name="TextBox 2"/>
          <p:cNvSpPr txBox="1"/>
          <p:nvPr/>
        </p:nvSpPr>
        <p:spPr>
          <a:xfrm>
            <a:off x="2299493" y="2297639"/>
            <a:ext cx="2253414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b="1" sz="2400"/>
            </a:lvl1pPr>
          </a:lstStyle>
          <a:p>
            <a:pPr/>
            <a:r>
              <a:t>Problem</a:t>
            </a:r>
          </a:p>
        </p:txBody>
      </p:sp>
      <p:sp>
        <p:nvSpPr>
          <p:cNvPr id="344" name="TextBox 13"/>
          <p:cNvSpPr txBox="1"/>
          <p:nvPr/>
        </p:nvSpPr>
        <p:spPr>
          <a:xfrm>
            <a:off x="5297313" y="2300685"/>
            <a:ext cx="2253413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b="1" sz="2400"/>
            </a:lvl1pPr>
          </a:lstStyle>
          <a:p>
            <a:pPr/>
            <a:r>
              <a:t>Solution</a:t>
            </a:r>
          </a:p>
        </p:txBody>
      </p:sp>
      <p:sp>
        <p:nvSpPr>
          <p:cNvPr id="345" name="TextBox 14"/>
          <p:cNvSpPr txBox="1"/>
          <p:nvPr/>
        </p:nvSpPr>
        <p:spPr>
          <a:xfrm>
            <a:off x="7786341" y="2297639"/>
            <a:ext cx="2487801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b="1" sz="2400"/>
            </a:lvl1pPr>
          </a:lstStyle>
          <a:p>
            <a:pPr/>
            <a:r>
              <a:t>Implementation</a:t>
            </a:r>
          </a:p>
        </p:txBody>
      </p:sp>
      <p:grpSp>
        <p:nvGrpSpPr>
          <p:cNvPr id="355" name="Diagram 15"/>
          <p:cNvGrpSpPr/>
          <p:nvPr/>
        </p:nvGrpSpPr>
        <p:grpSpPr>
          <a:xfrm>
            <a:off x="2073258" y="4433420"/>
            <a:ext cx="8075395" cy="1153628"/>
            <a:chOff x="0" y="0"/>
            <a:chExt cx="8075393" cy="1153626"/>
          </a:xfrm>
        </p:grpSpPr>
        <p:grpSp>
          <p:nvGrpSpPr>
            <p:cNvPr id="348" name="Group"/>
            <p:cNvGrpSpPr/>
            <p:nvPr/>
          </p:nvGrpSpPr>
          <p:grpSpPr>
            <a:xfrm>
              <a:off x="0" y="0"/>
              <a:ext cx="2884069" cy="1153627"/>
              <a:chOff x="0" y="0"/>
              <a:chExt cx="2884068" cy="1153626"/>
            </a:xfrm>
          </p:grpSpPr>
          <p:sp>
            <p:nvSpPr>
              <p:cNvPr id="346" name="Chevron"/>
              <p:cNvSpPr/>
              <p:nvPr/>
            </p:nvSpPr>
            <p:spPr>
              <a:xfrm>
                <a:off x="0" y="0"/>
                <a:ext cx="2884069" cy="1153627"/>
              </a:xfrm>
              <a:prstGeom prst="chevron">
                <a:avLst>
                  <a:gd name="adj" fmla="val 50000"/>
                </a:avLst>
              </a:prstGeom>
              <a:solidFill>
                <a:srgbClr val="FFFFFF"/>
              </a:solidFill>
              <a:ln w="25400" cap="flat">
                <a:solidFill>
                  <a:srgbClr val="3D67B1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 sz="1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7" name="Image is flipped"/>
              <p:cNvSpPr txBox="1"/>
              <p:nvPr/>
            </p:nvSpPr>
            <p:spPr>
              <a:xfrm>
                <a:off x="576814" y="206989"/>
                <a:ext cx="1730443" cy="7396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2003" tIns="32003" rIns="32003" bIns="32003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/>
                </a:lvl1pPr>
              </a:lstStyle>
              <a:p>
                <a:pPr/>
                <a:r>
                  <a:t>Image is flipped</a:t>
                </a:r>
              </a:p>
            </p:txBody>
          </p:sp>
        </p:grpSp>
        <p:grpSp>
          <p:nvGrpSpPr>
            <p:cNvPr id="351" name="Group"/>
            <p:cNvGrpSpPr/>
            <p:nvPr/>
          </p:nvGrpSpPr>
          <p:grpSpPr>
            <a:xfrm>
              <a:off x="2595662" y="0"/>
              <a:ext cx="2884070" cy="1153627"/>
              <a:chOff x="0" y="0"/>
              <a:chExt cx="2884068" cy="1153626"/>
            </a:xfrm>
          </p:grpSpPr>
          <p:sp>
            <p:nvSpPr>
              <p:cNvPr id="349" name="Chevron"/>
              <p:cNvSpPr/>
              <p:nvPr/>
            </p:nvSpPr>
            <p:spPr>
              <a:xfrm>
                <a:off x="0" y="0"/>
                <a:ext cx="2884069" cy="1153627"/>
              </a:xfrm>
              <a:prstGeom prst="chevron">
                <a:avLst>
                  <a:gd name="adj" fmla="val 50000"/>
                </a:avLst>
              </a:prstGeom>
              <a:solidFill>
                <a:srgbClr val="FFFFFF"/>
              </a:solidFill>
              <a:ln w="25400" cap="flat">
                <a:solidFill>
                  <a:srgbClr val="3D67B1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111250">
                  <a:lnSpc>
                    <a:spcPct val="90000"/>
                  </a:lnSpc>
                  <a:spcBef>
                    <a:spcPts val="700"/>
                  </a:spcBef>
                  <a:defRPr sz="1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0" name="Check MSBs and LSBs"/>
              <p:cNvSpPr txBox="1"/>
              <p:nvPr/>
            </p:nvSpPr>
            <p:spPr>
              <a:xfrm>
                <a:off x="576814" y="193590"/>
                <a:ext cx="1730443" cy="7664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3337" tIns="33337" rIns="33337" bIns="33337" numCol="1" anchor="ctr">
                <a:spAutoFit/>
              </a:bodyPr>
              <a:lstStyle>
                <a:lvl1pPr algn="ctr" defTabSz="1111250">
                  <a:lnSpc>
                    <a:spcPct val="90000"/>
                  </a:lnSpc>
                  <a:spcBef>
                    <a:spcPts val="1000"/>
                  </a:spcBef>
                  <a:defRPr sz="2500"/>
                </a:lvl1pPr>
              </a:lstStyle>
              <a:p>
                <a:pPr/>
                <a:r>
                  <a:t>Check MSBs and LSBs</a:t>
                </a: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5191324" y="0"/>
              <a:ext cx="2884070" cy="1153627"/>
              <a:chOff x="0" y="0"/>
              <a:chExt cx="2884068" cy="1153626"/>
            </a:xfrm>
          </p:grpSpPr>
          <p:sp>
            <p:nvSpPr>
              <p:cNvPr id="352" name="Chevron"/>
              <p:cNvSpPr/>
              <p:nvPr/>
            </p:nvSpPr>
            <p:spPr>
              <a:xfrm>
                <a:off x="0" y="0"/>
                <a:ext cx="2884069" cy="1153627"/>
              </a:xfrm>
              <a:prstGeom prst="chevron">
                <a:avLst>
                  <a:gd name="adj" fmla="val 50000"/>
                </a:avLst>
              </a:prstGeom>
              <a:solidFill>
                <a:srgbClr val="FFFFFF"/>
              </a:solidFill>
              <a:ln w="25400" cap="flat">
                <a:solidFill>
                  <a:srgbClr val="3D67B1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111250">
                  <a:lnSpc>
                    <a:spcPct val="90000"/>
                  </a:lnSpc>
                  <a:spcBef>
                    <a:spcPts val="700"/>
                  </a:spcBef>
                  <a:defRPr sz="1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3" name="Flip all line buffers in neural core"/>
              <p:cNvSpPr txBox="1"/>
              <p:nvPr/>
            </p:nvSpPr>
            <p:spPr>
              <a:xfrm>
                <a:off x="576814" y="27855"/>
                <a:ext cx="1730443" cy="10979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3337" tIns="33337" rIns="33337" bIns="33337" numCol="1" anchor="ctr">
                <a:spAutoFit/>
              </a:bodyPr>
              <a:lstStyle>
                <a:lvl1pPr algn="ctr" defTabSz="1111250">
                  <a:lnSpc>
                    <a:spcPct val="90000"/>
                  </a:lnSpc>
                  <a:spcBef>
                    <a:spcPts val="1000"/>
                  </a:spcBef>
                  <a:defRPr sz="2500"/>
                </a:lvl1pPr>
              </a:lstStyle>
              <a:p>
                <a:pPr/>
                <a:r>
                  <a:t>Flip all line buffers in neural core</a:t>
                </a:r>
              </a:p>
            </p:txBody>
          </p:sp>
        </p:grpSp>
      </p:grp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359" name="TextBox 20"/>
          <p:cNvSpPr txBox="1"/>
          <p:nvPr/>
        </p:nvSpPr>
        <p:spPr>
          <a:xfrm>
            <a:off x="505974" y="1542088"/>
            <a:ext cx="11584645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2400" u="sng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4. Futur Improvements</a:t>
            </a:r>
          </a:p>
        </p:txBody>
      </p:sp>
      <p:sp>
        <p:nvSpPr>
          <p:cNvPr id="360" name="Rectangle 16"/>
          <p:cNvSpPr/>
          <p:nvPr/>
        </p:nvSpPr>
        <p:spPr>
          <a:xfrm>
            <a:off x="0" y="0"/>
            <a:ext cx="12192003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361" name="TextBox 17"/>
          <p:cNvSpPr txBox="1"/>
          <p:nvPr/>
        </p:nvSpPr>
        <p:spPr>
          <a:xfrm>
            <a:off x="72979" y="303529"/>
            <a:ext cx="10183129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3.Results/Specs/Problems &amp; Solution</a:t>
            </a:r>
          </a:p>
        </p:txBody>
      </p:sp>
      <p:pic>
        <p:nvPicPr>
          <p:cNvPr id="3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Box 3"/>
          <p:cNvSpPr txBox="1"/>
          <p:nvPr/>
        </p:nvSpPr>
        <p:spPr>
          <a:xfrm>
            <a:off x="1445740" y="2360141"/>
            <a:ext cx="9650629" cy="254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Pipelining the Neural Core       =&gt; 	</a:t>
            </a:r>
            <a:r>
              <a:rPr sz="4400">
                <a:solidFill>
                  <a:srgbClr val="FFFFFF"/>
                </a:solidFill>
              </a:rPr>
              <a:t>10%</a:t>
            </a:r>
            <a:endParaRPr sz="4400">
              <a:solidFill>
                <a:srgbClr val="FFFFFF"/>
              </a:solidFill>
            </a:endParaRP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4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4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And ? </a:t>
            </a: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367" name="Rectangle 16"/>
          <p:cNvSpPr/>
          <p:nvPr/>
        </p:nvSpPr>
        <p:spPr>
          <a:xfrm>
            <a:off x="0" y="0"/>
            <a:ext cx="12192003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368" name="TextBox 17"/>
          <p:cNvSpPr txBox="1"/>
          <p:nvPr/>
        </p:nvSpPr>
        <p:spPr>
          <a:xfrm>
            <a:off x="72979" y="303528"/>
            <a:ext cx="715010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4. Conclusion</a:t>
            </a:r>
          </a:p>
        </p:txBody>
      </p:sp>
      <p:pic>
        <p:nvPicPr>
          <p:cNvPr id="3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TextBox 1"/>
          <p:cNvSpPr txBox="1"/>
          <p:nvPr/>
        </p:nvSpPr>
        <p:spPr>
          <a:xfrm>
            <a:off x="200134" y="1696716"/>
            <a:ext cx="9272477" cy="143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Because figures are better than words :</a:t>
            </a:r>
          </a:p>
        </p:txBody>
      </p:sp>
      <p:sp>
        <p:nvSpPr>
          <p:cNvPr id="371" name="Rectangle 16"/>
          <p:cNvSpPr/>
          <p:nvPr/>
        </p:nvSpPr>
        <p:spPr>
          <a:xfrm>
            <a:off x="1164530" y="3885886"/>
            <a:ext cx="11031837" cy="2214302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372" name="TextBox 3"/>
          <p:cNvSpPr txBox="1"/>
          <p:nvPr/>
        </p:nvSpPr>
        <p:spPr>
          <a:xfrm>
            <a:off x="1145994" y="4217067"/>
            <a:ext cx="12958652" cy="15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2k times faster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145" name="TextBox 20"/>
          <p:cNvSpPr txBox="1"/>
          <p:nvPr/>
        </p:nvSpPr>
        <p:spPr>
          <a:xfrm>
            <a:off x="505975" y="1542088"/>
            <a:ext cx="5689602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Structure</a:t>
            </a:r>
            <a:r>
              <a:rPr sz="2400"/>
              <a:t>:</a:t>
            </a:r>
          </a:p>
        </p:txBody>
      </p:sp>
      <p:sp>
        <p:nvSpPr>
          <p:cNvPr id="146" name="Rectangle 16"/>
          <p:cNvSpPr/>
          <p:nvPr/>
        </p:nvSpPr>
        <p:spPr>
          <a:xfrm>
            <a:off x="0" y="-25400"/>
            <a:ext cx="12296446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17"/>
          <p:cNvSpPr txBox="1"/>
          <p:nvPr/>
        </p:nvSpPr>
        <p:spPr>
          <a:xfrm>
            <a:off x="106846" y="303528"/>
            <a:ext cx="715010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Presentation Plan</a:t>
            </a:r>
          </a:p>
        </p:txBody>
      </p:sp>
      <p:sp>
        <p:nvSpPr>
          <p:cNvPr id="149" name="TextBox 13"/>
          <p:cNvSpPr txBox="1"/>
          <p:nvPr/>
        </p:nvSpPr>
        <p:spPr>
          <a:xfrm>
            <a:off x="371108" y="2435829"/>
            <a:ext cx="11648938" cy="334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>
              <a:lnSpc>
                <a:spcPct val="100000"/>
              </a:lnSpc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Architecture and features</a:t>
            </a:r>
          </a:p>
          <a:p>
            <a:pPr lvl="7" indent="0">
              <a:lnSpc>
                <a:spcPct val="100000"/>
              </a:lnSpc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NeuralCore</a:t>
            </a:r>
          </a:p>
          <a:p>
            <a:pPr lvl="5" indent="0">
              <a:lnSpc>
                <a:spcPct val="100000"/>
              </a:lnSpc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Memory Management</a:t>
            </a:r>
            <a:endParaRPr sz="2800"/>
          </a:p>
          <a:p>
            <a:pPr lvl="5" indent="0">
              <a:lnSpc>
                <a:spcPct val="100000"/>
              </a:lnSpc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Controller Unit</a:t>
            </a:r>
            <a:endParaRPr sz="2800"/>
          </a:p>
          <a:p>
            <a:pPr marL="457200" indent="-457200">
              <a:lnSpc>
                <a:spcPct val="100000"/>
              </a:lnSpc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Simulation and Verification</a:t>
            </a:r>
          </a:p>
          <a:p>
            <a:pPr lvl="1" indent="0">
              <a:lnSpc>
                <a:spcPct val="100000"/>
              </a:lnSpc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Test benches &amp; scripts</a:t>
            </a:r>
            <a:endParaRPr sz="2800"/>
          </a:p>
          <a:p>
            <a:pPr lvl="1" indent="0">
              <a:lnSpc>
                <a:spcPct val="100000"/>
              </a:lnSpc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Sniffer module</a:t>
            </a:r>
            <a:endParaRPr sz="2800"/>
          </a:p>
          <a:p>
            <a:pPr marL="457200" indent="-457200">
              <a:lnSpc>
                <a:spcPct val="100000"/>
              </a:lnSpc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Results, specifications, problems &amp; improvements</a:t>
            </a:r>
          </a:p>
          <a:p>
            <a:pPr marL="457200" indent="-457200">
              <a:lnSpc>
                <a:spcPct val="100000"/>
              </a:lnSpc>
              <a:buSzPct val="100000"/>
              <a:buAutoNum type="arabicPeriod" startAt="1"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Conclusion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1353800" y="6315393"/>
            <a:ext cx="263981" cy="44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153" name="TextBox 20"/>
          <p:cNvSpPr txBox="1"/>
          <p:nvPr/>
        </p:nvSpPr>
        <p:spPr>
          <a:xfrm>
            <a:off x="256808" y="1676806"/>
            <a:ext cx="5689602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Full Architecture</a:t>
            </a:r>
            <a:r>
              <a:rPr sz="2400"/>
              <a:t>:</a:t>
            </a:r>
          </a:p>
        </p:txBody>
      </p:sp>
      <p:sp>
        <p:nvSpPr>
          <p:cNvPr id="154" name="Rectangle 16"/>
          <p:cNvSpPr/>
          <p:nvPr/>
        </p:nvSpPr>
        <p:spPr>
          <a:xfrm>
            <a:off x="0" y="-25400"/>
            <a:ext cx="12296446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Box 17"/>
          <p:cNvSpPr txBox="1"/>
          <p:nvPr/>
        </p:nvSpPr>
        <p:spPr>
          <a:xfrm>
            <a:off x="106846" y="303528"/>
            <a:ext cx="906682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1. Architecture and Features</a:t>
            </a:r>
          </a:p>
        </p:txBody>
      </p:sp>
      <p:pic>
        <p:nvPicPr>
          <p:cNvPr id="15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5703" y="1507033"/>
            <a:ext cx="6309972" cy="485647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Box 21"/>
          <p:cNvSpPr txBox="1"/>
          <p:nvPr/>
        </p:nvSpPr>
        <p:spPr>
          <a:xfrm>
            <a:off x="245579" y="2644950"/>
            <a:ext cx="3881369" cy="258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  <a:r>
              <a:t>Window Slider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  <a:r>
              <a:t>3x AccelCore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  <a:r>
              <a:t>3x Bit Buffer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  <a:r>
              <a:t>Controller</a:t>
            </a:r>
          </a:p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  <a:defRPr sz="2400"/>
            </a:pPr>
            <a:r>
              <a:t>Memory</a:t>
            </a:r>
          </a:p>
          <a:p>
            <a:pPr>
              <a:lnSpc>
                <a:spcPct val="100000"/>
              </a:lnSpc>
              <a:defRPr sz="2400"/>
            </a:pP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11353800" y="6315393"/>
            <a:ext cx="263981" cy="44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3"/>
          <p:cNvSpPr/>
          <p:nvPr/>
        </p:nvSpPr>
        <p:spPr>
          <a:xfrm>
            <a:off x="-58574" y="-42863"/>
            <a:ext cx="12309147" cy="6943726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162" name="TextBox 20"/>
          <p:cNvSpPr txBox="1"/>
          <p:nvPr/>
        </p:nvSpPr>
        <p:spPr>
          <a:xfrm>
            <a:off x="371107" y="1481632"/>
            <a:ext cx="6820266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NeuralCore (Window Slider)</a:t>
            </a:r>
            <a:r>
              <a:rPr sz="2400"/>
              <a:t>:</a:t>
            </a:r>
          </a:p>
        </p:txBody>
      </p:sp>
      <p:sp>
        <p:nvSpPr>
          <p:cNvPr id="163" name="Rectangle 16"/>
          <p:cNvSpPr/>
          <p:nvPr/>
        </p:nvSpPr>
        <p:spPr>
          <a:xfrm>
            <a:off x="-58575" y="-61577"/>
            <a:ext cx="12309147" cy="1308101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16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xtBox 17"/>
          <p:cNvSpPr txBox="1"/>
          <p:nvPr/>
        </p:nvSpPr>
        <p:spPr>
          <a:xfrm>
            <a:off x="106846" y="303529"/>
            <a:ext cx="902839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1. Architecture and Features</a:t>
            </a:r>
          </a:p>
        </p:txBody>
      </p:sp>
      <p:pic>
        <p:nvPicPr>
          <p:cNvPr id="16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379" y="2305761"/>
            <a:ext cx="3704541" cy="2851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1378" y="1654493"/>
            <a:ext cx="7058669" cy="495754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Box 1"/>
          <p:cNvSpPr txBox="1"/>
          <p:nvPr/>
        </p:nvSpPr>
        <p:spPr>
          <a:xfrm>
            <a:off x="278171" y="6272403"/>
            <a:ext cx="7445496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900"/>
            </a:pPr>
            <a:r>
              <a:t>Inspired by </a:t>
            </a:r>
            <a:r>
              <a:t>Farabet, C., Poulet, C., Han, J. Y., &amp; LeCun, Y. (2009, August). Cnp: An fpga-based processor for convolutional networks. In </a:t>
            </a:r>
            <a:r>
              <a:rPr i="1"/>
              <a:t>Field Programmable Logic and Applications, 2009. FPL 2009. International Conference on</a:t>
            </a:r>
            <a:r>
              <a:t> (pp. 32-37). IEEE.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1353800" y="6315393"/>
            <a:ext cx="263981" cy="44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3"/>
          <p:cNvSpPr/>
          <p:nvPr/>
        </p:nvSpPr>
        <p:spPr>
          <a:xfrm>
            <a:off x="-58574" y="-42863"/>
            <a:ext cx="12309147" cy="6943726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172" name="TextBox 20"/>
          <p:cNvSpPr txBox="1"/>
          <p:nvPr/>
        </p:nvSpPr>
        <p:spPr>
          <a:xfrm>
            <a:off x="371106" y="1481632"/>
            <a:ext cx="9448872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NeuralCore (Window Slider – part 2)</a:t>
            </a:r>
            <a:r>
              <a:rPr sz="2400"/>
              <a:t>:</a:t>
            </a:r>
          </a:p>
        </p:txBody>
      </p:sp>
      <p:sp>
        <p:nvSpPr>
          <p:cNvPr id="173" name="Rectangle 16"/>
          <p:cNvSpPr/>
          <p:nvPr/>
        </p:nvSpPr>
        <p:spPr>
          <a:xfrm>
            <a:off x="-58575" y="-61577"/>
            <a:ext cx="12309147" cy="1308101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17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Box 17"/>
          <p:cNvSpPr txBox="1"/>
          <p:nvPr/>
        </p:nvSpPr>
        <p:spPr>
          <a:xfrm>
            <a:off x="106846" y="303529"/>
            <a:ext cx="9022468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1. Architecture and Features</a:t>
            </a:r>
          </a:p>
        </p:txBody>
      </p:sp>
      <p:pic>
        <p:nvPicPr>
          <p:cNvPr id="176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673" y="2175174"/>
            <a:ext cx="11110649" cy="379703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11353800" y="6315393"/>
            <a:ext cx="263981" cy="44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3"/>
          <p:cNvSpPr/>
          <p:nvPr/>
        </p:nvSpPr>
        <p:spPr>
          <a:xfrm>
            <a:off x="-58574" y="-70296"/>
            <a:ext cx="12309147" cy="6943726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180" name="TextBox 20"/>
          <p:cNvSpPr txBox="1"/>
          <p:nvPr/>
        </p:nvSpPr>
        <p:spPr>
          <a:xfrm>
            <a:off x="371107" y="1481632"/>
            <a:ext cx="6820266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NeuralCore (AccelCore)</a:t>
            </a:r>
            <a:r>
              <a:rPr sz="2400"/>
              <a:t>:</a:t>
            </a:r>
          </a:p>
        </p:txBody>
      </p:sp>
      <p:sp>
        <p:nvSpPr>
          <p:cNvPr id="181" name="Rectangle 16"/>
          <p:cNvSpPr/>
          <p:nvPr/>
        </p:nvSpPr>
        <p:spPr>
          <a:xfrm>
            <a:off x="-58575" y="-61577"/>
            <a:ext cx="12309147" cy="1308101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18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extBox 17"/>
          <p:cNvSpPr txBox="1"/>
          <p:nvPr/>
        </p:nvSpPr>
        <p:spPr>
          <a:xfrm>
            <a:off x="106846" y="303529"/>
            <a:ext cx="9199749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1. Architecture and Features</a:t>
            </a:r>
          </a:p>
        </p:txBody>
      </p:sp>
      <p:pic>
        <p:nvPicPr>
          <p:cNvPr id="18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379" y="2305761"/>
            <a:ext cx="3704541" cy="2851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rcRect l="647" t="531" r="302" b="329"/>
          <a:stretch>
            <a:fillRect/>
          </a:stretch>
        </p:blipFill>
        <p:spPr>
          <a:xfrm>
            <a:off x="4438648" y="2455069"/>
            <a:ext cx="7346158" cy="359092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11353800" y="6315393"/>
            <a:ext cx="263981" cy="44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3"/>
          <p:cNvSpPr/>
          <p:nvPr/>
        </p:nvSpPr>
        <p:spPr>
          <a:xfrm>
            <a:off x="-58574" y="-42863"/>
            <a:ext cx="12309147" cy="6943726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189" name="TextBox 20"/>
          <p:cNvSpPr txBox="1"/>
          <p:nvPr/>
        </p:nvSpPr>
        <p:spPr>
          <a:xfrm>
            <a:off x="371106" y="1481632"/>
            <a:ext cx="8145890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NeuralCore (AccelCore – part 2)</a:t>
            </a:r>
            <a:r>
              <a:rPr sz="2400"/>
              <a:t>:</a:t>
            </a:r>
          </a:p>
        </p:txBody>
      </p:sp>
      <p:sp>
        <p:nvSpPr>
          <p:cNvPr id="190" name="Rectangle 16"/>
          <p:cNvSpPr/>
          <p:nvPr/>
        </p:nvSpPr>
        <p:spPr>
          <a:xfrm>
            <a:off x="-58573" y="-3"/>
            <a:ext cx="12309146" cy="1308101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extBox 17"/>
          <p:cNvSpPr txBox="1"/>
          <p:nvPr/>
        </p:nvSpPr>
        <p:spPr>
          <a:xfrm>
            <a:off x="106846" y="303528"/>
            <a:ext cx="8674411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1. Architecture and Features</a:t>
            </a:r>
          </a:p>
        </p:txBody>
      </p:sp>
      <p:pic>
        <p:nvPicPr>
          <p:cNvPr id="19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365" t="565" r="333" b="551"/>
          <a:stretch>
            <a:fillRect/>
          </a:stretch>
        </p:blipFill>
        <p:spPr>
          <a:xfrm>
            <a:off x="588687" y="2399457"/>
            <a:ext cx="6297435" cy="3467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312" y="2783565"/>
            <a:ext cx="4114099" cy="269911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11353800" y="6315393"/>
            <a:ext cx="263981" cy="44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3"/>
          <p:cNvSpPr/>
          <p:nvPr/>
        </p:nvSpPr>
        <p:spPr>
          <a:xfrm>
            <a:off x="-12701" y="-25400"/>
            <a:ext cx="12309147" cy="6943725"/>
          </a:xfrm>
          <a:prstGeom prst="rect">
            <a:avLst/>
          </a:prstGeom>
          <a:solidFill>
            <a:srgbClr val="BBBBBB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00FFD0"/>
                </a:solidFill>
              </a:defRPr>
            </a:pPr>
          </a:p>
        </p:txBody>
      </p:sp>
      <p:sp>
        <p:nvSpPr>
          <p:cNvPr id="198" name="TextBox 20"/>
          <p:cNvSpPr txBox="1"/>
          <p:nvPr/>
        </p:nvSpPr>
        <p:spPr>
          <a:xfrm>
            <a:off x="505973" y="1542088"/>
            <a:ext cx="947927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Memory Management:</a:t>
            </a:r>
          </a:p>
        </p:txBody>
      </p:sp>
      <p:sp>
        <p:nvSpPr>
          <p:cNvPr id="199" name="Rectangle 16"/>
          <p:cNvSpPr/>
          <p:nvPr/>
        </p:nvSpPr>
        <p:spPr>
          <a:xfrm>
            <a:off x="-12701" y="-25400"/>
            <a:ext cx="12309147" cy="1308100"/>
          </a:xfrm>
          <a:prstGeom prst="rect">
            <a:avLst/>
          </a:prstGeom>
          <a:solidFill>
            <a:srgbClr val="3B4A5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00" name="TextBox 17"/>
          <p:cNvSpPr txBox="1"/>
          <p:nvPr/>
        </p:nvSpPr>
        <p:spPr>
          <a:xfrm>
            <a:off x="72978" y="303528"/>
            <a:ext cx="8909132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1. Architecture and Features</a:t>
            </a:r>
          </a:p>
        </p:txBody>
      </p:sp>
      <p:pic>
        <p:nvPicPr>
          <p:cNvPr id="20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5616" y="0"/>
            <a:ext cx="3190593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60" y="2208384"/>
            <a:ext cx="8310065" cy="4015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3804" y="2783335"/>
            <a:ext cx="3746635" cy="298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Box 1"/>
          <p:cNvSpPr txBox="1"/>
          <p:nvPr/>
        </p:nvSpPr>
        <p:spPr>
          <a:xfrm>
            <a:off x="603504" y="6300215"/>
            <a:ext cx="996696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/>
            <a:r>
              <a:t>https://www.intel.com/content/www/us/en/programmable/quartushelp/13.1/mergedProjects/reference/glossary/def_m10k.htm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11353800" y="6315393"/>
            <a:ext cx="263981" cy="447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